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71" r:id="rId6"/>
    <p:sldId id="272" r:id="rId7"/>
    <p:sldId id="273" r:id="rId8"/>
    <p:sldId id="267"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leen Quek" initials="JQ" lastIdx="1" clrIdx="0">
    <p:extLst>
      <p:ext uri="{19B8F6BF-5375-455C-9EA6-DF929625EA0E}">
        <p15:presenceInfo xmlns:p15="http://schemas.microsoft.com/office/powerpoint/2012/main" userId="S::joleenq@lighthousemedia.com.sg::0a6969d8-a763-4af7-8a7c-f617132cae6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E3344"/>
    <a:srgbClr val="1E0046"/>
    <a:srgbClr val="34322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114"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C2F22-ADE0-63FD-5D0A-771B64C4B30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0B4EFB15-2A68-12FB-D244-4318204A7D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82722ADE-4A2F-F4BF-F666-25AD469BB0AD}"/>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6478B284-A563-EF4F-D09E-4828E07C14B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9A05C88A-8B4D-59CA-52CE-39D2C5CDA828}"/>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3551607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7A6D2-7656-4EA2-E04F-FF6CF850E42C}"/>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4B92301B-D52B-EE86-F68C-61E0C2635EF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65BC5612-8921-30C7-9E17-9B91661445F8}"/>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AD74FE97-A60C-C39B-1A1A-59B60359F1DF}"/>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34995840-19F1-FC1C-EB6B-BAD55925C134}"/>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2445804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1577F24-E0F2-3735-8486-49019606ADA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60FC5FE1-BE7B-883F-DCC0-4DE3C502210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FC662272-0F43-1315-0BF6-5B74DA7CE527}"/>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A25B078B-3653-F7B5-CD67-C55712D4EEF8}"/>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23B60E1B-92EE-DD21-A0E5-A6222F019C81}"/>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91872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B48E2-0AF2-799C-55EA-76AB78B4767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E9E52F45-85D3-5610-E215-F317D5C9EBC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C1DB3885-8C5A-5A0C-B428-DACBE1A2F490}"/>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BB815E42-57B4-EDF3-5F57-2F91452FB9C7}"/>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A1E3123-6707-E84B-A86C-95386CFAB2FC}"/>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2816399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E3840-AD75-AEC2-C7BB-AB9855D264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890C52E1-01EF-64B8-99C2-212A77A7D7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0C40C47-06C7-2A47-1B55-F01470A5E1D7}"/>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8C39B100-099D-D500-DC81-A8A9938F046C}"/>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C37B992-6F17-C7AD-50F9-DE395647A7D7}"/>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921552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B8D82-5123-3036-34C4-4F06A610FEA9}"/>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9B0107C2-B039-96D6-1F80-3DC333912C0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1EC89E14-FFED-7469-8370-A30097F02B0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8E12D94A-69CB-BE83-1DCD-78F84F8088C0}"/>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6" name="Footer Placeholder 5">
            <a:extLst>
              <a:ext uri="{FF2B5EF4-FFF2-40B4-BE49-F238E27FC236}">
                <a16:creationId xmlns:a16="http://schemas.microsoft.com/office/drawing/2014/main" id="{79F3F1CD-5B31-D0F1-30C5-A54F19927523}"/>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AFAF90F5-ABDE-7FD5-256B-CDB4742C922F}"/>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3606814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DB3EF-A93C-7D07-327B-7981362C26B8}"/>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BC097513-93AA-1764-076B-98553F51EF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F0A74D-7054-8396-C9FA-ACD7A0D529C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FBBA5DCE-7F6A-5243-0B41-033EBCB716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C77561-7924-E11E-F2FB-9F3E82F5076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32611FE-9EA7-35CA-5824-50E9A3AD48DD}"/>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8" name="Footer Placeholder 7">
            <a:extLst>
              <a:ext uri="{FF2B5EF4-FFF2-40B4-BE49-F238E27FC236}">
                <a16:creationId xmlns:a16="http://schemas.microsoft.com/office/drawing/2014/main" id="{0A37B897-8E2C-6446-DACE-41A8EFF203C0}"/>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941D28A7-F3E6-646F-41D8-D465AF1997DC}"/>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625924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7FA45-CDF4-C2F6-A31E-0D7F87F0A0A4}"/>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C95B5480-4022-4F07-9669-D22E89002952}"/>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4" name="Footer Placeholder 3">
            <a:extLst>
              <a:ext uri="{FF2B5EF4-FFF2-40B4-BE49-F238E27FC236}">
                <a16:creationId xmlns:a16="http://schemas.microsoft.com/office/drawing/2014/main" id="{323B17DC-7E3B-C0AD-82EC-075F37753CBD}"/>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595E84C3-855B-9233-6062-681F128B35D2}"/>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3650744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674E7A4-6B89-1832-9B00-A98418A37B18}"/>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3" name="Footer Placeholder 2">
            <a:extLst>
              <a:ext uri="{FF2B5EF4-FFF2-40B4-BE49-F238E27FC236}">
                <a16:creationId xmlns:a16="http://schemas.microsoft.com/office/drawing/2014/main" id="{0E87825B-772D-EE11-DD42-BAA0E496696F}"/>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06D9350C-26CA-BB30-0309-2A01A766E0C8}"/>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2830804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3E6FA-4A0F-9603-C861-3D40B29C7E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CFAE35F7-A487-253E-E7A4-1ED172134E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A4915E0C-D8ED-DB24-F772-5716B63398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622E52A-CC73-FB48-77E5-26E681D465C9}"/>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6" name="Footer Placeholder 5">
            <a:extLst>
              <a:ext uri="{FF2B5EF4-FFF2-40B4-BE49-F238E27FC236}">
                <a16:creationId xmlns:a16="http://schemas.microsoft.com/office/drawing/2014/main" id="{DBAA3EC8-586A-8D3F-24D5-B1FCF9B6406E}"/>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378EC2DF-B861-3A29-83A1-8392A231F37E}"/>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62332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C76D8-94A8-5D48-8F03-41AE7F0BD8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013D6560-BB6A-995B-5E3E-7AAD90D69A7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7961602A-A57E-B9BF-C18F-0C93A8879C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0D27F1-2CEB-AFFD-7779-76172B9211F3}"/>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6" name="Footer Placeholder 5">
            <a:extLst>
              <a:ext uri="{FF2B5EF4-FFF2-40B4-BE49-F238E27FC236}">
                <a16:creationId xmlns:a16="http://schemas.microsoft.com/office/drawing/2014/main" id="{8DB195B9-AEAF-B362-AD6B-E21CC0B47523}"/>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EAAA9FC6-6D65-92DA-B427-8C65105A2776}"/>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829804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80349A-BAE3-0276-B1BC-64997B4423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DA2583BC-E606-4BD3-9D26-4A5244070A3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7E83E83A-B044-58DD-0E06-DE7D0D6E2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0F957824-AD7F-0AE0-649F-16048A10DA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7D2E6326-4045-88E8-C435-581E799BF0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113977-5743-412C-9FF5-755474A5179A}" type="slidenum">
              <a:rPr lang="en-SG" smtClean="0"/>
              <a:t>‹#›</a:t>
            </a:fld>
            <a:endParaRPr lang="en-SG"/>
          </a:p>
        </p:txBody>
      </p:sp>
    </p:spTree>
    <p:extLst>
      <p:ext uri="{BB962C8B-B14F-4D97-AF65-F5344CB8AC3E}">
        <p14:creationId xmlns:p14="http://schemas.microsoft.com/office/powerpoint/2010/main" val="28100025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awards.marketing-interactive.com/asia-ecommerce-sg/entry-submission/"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4817B28-5907-DADE-8D8B-2BC72D5BABF1}"/>
              </a:ext>
            </a:extLst>
          </p:cNvPr>
          <p:cNvSpPr txBox="1"/>
          <p:nvPr/>
        </p:nvSpPr>
        <p:spPr>
          <a:xfrm>
            <a:off x="3417455" y="4669043"/>
            <a:ext cx="6456218" cy="338554"/>
          </a:xfrm>
          <a:prstGeom prst="rect">
            <a:avLst/>
          </a:prstGeom>
          <a:noFill/>
        </p:spPr>
        <p:txBody>
          <a:bodyPr wrap="square">
            <a:spAutoFit/>
          </a:bodyPr>
          <a:lstStyle/>
          <a:p>
            <a:r>
              <a:rPr lang="en-SG" sz="1600" dirty="0">
                <a:solidFill>
                  <a:schemeClr val="bg1"/>
                </a:solidFill>
                <a:latin typeface="Helvetica Neue CE 55 Roman" pitchFamily="82" charset="0"/>
              </a:rPr>
              <a:t>CORE SUBMISSION DOCUMENT – </a:t>
            </a:r>
            <a:r>
              <a:rPr lang="en-US" sz="1600" b="1" dirty="0">
                <a:solidFill>
                  <a:schemeClr val="bg1"/>
                </a:solidFill>
                <a:latin typeface="Helvetica CE 55 Roman" panose="02000503040000020004" pitchFamily="2" charset="0"/>
                <a:cs typeface="Times New Roman" panose="02020603050405020304" pitchFamily="18" charset="0"/>
              </a:rPr>
              <a:t>Marketing &amp; Engagement </a:t>
            </a:r>
            <a:endParaRPr lang="en-GB" sz="1600" dirty="0">
              <a:solidFill>
                <a:schemeClr val="bg1"/>
              </a:solidFill>
            </a:endParaRPr>
          </a:p>
        </p:txBody>
      </p:sp>
    </p:spTree>
    <p:extLst>
      <p:ext uri="{BB962C8B-B14F-4D97-AF65-F5344CB8AC3E}">
        <p14:creationId xmlns:p14="http://schemas.microsoft.com/office/powerpoint/2010/main" val="2948719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633B7E4-03C3-501A-A3B1-E38DD023DE0C}"/>
              </a:ext>
            </a:extLst>
          </p:cNvPr>
          <p:cNvSpPr txBox="1"/>
          <p:nvPr/>
        </p:nvSpPr>
        <p:spPr>
          <a:xfrm>
            <a:off x="1708726" y="1852044"/>
            <a:ext cx="9411855" cy="1154162"/>
          </a:xfrm>
          <a:prstGeom prst="rect">
            <a:avLst/>
          </a:prstGeom>
          <a:noFill/>
        </p:spPr>
        <p:txBody>
          <a:bodyPr wrap="square">
            <a:spAutoFit/>
          </a:bodyPr>
          <a:lstStyle/>
          <a:p>
            <a:pPr algn="ctr"/>
            <a:r>
              <a:rPr lang="en-US" sz="2400" b="1" dirty="0">
                <a:effectLst/>
                <a:latin typeface="Arial" panose="020B0604020202020204" pitchFamily="34" charset="0"/>
                <a:ea typeface="Calibri" panose="020F0502020204030204" pitchFamily="34" charset="0"/>
                <a:cs typeface="Arial" panose="020B0604020202020204" pitchFamily="34" charset="0"/>
              </a:rPr>
              <a:t>Asia eCommerce Awards 2026: Core Submission Document</a:t>
            </a:r>
            <a:endParaRPr lang="en-SG" sz="2400" dirty="0">
              <a:effectLst/>
              <a:latin typeface="Arial" panose="020B0604020202020204" pitchFamily="34" charset="0"/>
              <a:ea typeface="Calibri" panose="020F0502020204030204" pitchFamily="34" charset="0"/>
              <a:cs typeface="Arial" panose="020B0604020202020204" pitchFamily="34" charset="0"/>
            </a:endParaRPr>
          </a:p>
          <a:p>
            <a:pPr algn="ctr"/>
            <a:endParaRPr lang="en-US" sz="1600" b="1" dirty="0">
              <a:effectLst/>
              <a:latin typeface="Arial" panose="020B0604020202020204" pitchFamily="34" charset="0"/>
              <a:ea typeface="Calibri" panose="020F0502020204030204" pitchFamily="34" charset="0"/>
              <a:cs typeface="Arial" panose="020B0604020202020204" pitchFamily="34" charset="0"/>
            </a:endParaRPr>
          </a:p>
          <a:p>
            <a:pPr algn="ctr"/>
            <a:r>
              <a:rPr lang="en-US" b="1" dirty="0">
                <a:solidFill>
                  <a:srgbClr val="9E3344"/>
                </a:solidFill>
                <a:effectLst/>
                <a:latin typeface="Arial" panose="020B0604020202020204" pitchFamily="34" charset="0"/>
                <a:ea typeface="Calibri" panose="020F0502020204030204" pitchFamily="34" charset="0"/>
                <a:cs typeface="Arial" panose="020B0604020202020204" pitchFamily="34" charset="0"/>
              </a:rPr>
              <a:t>Marketing &amp; Engagement (Category </a:t>
            </a:r>
            <a:r>
              <a:rPr lang="en-US" b="1" dirty="0">
                <a:solidFill>
                  <a:srgbClr val="9E3344"/>
                </a:solidFill>
                <a:latin typeface="Arial" panose="020B0604020202020204" pitchFamily="34" charset="0"/>
                <a:ea typeface="Calibri" panose="020F0502020204030204" pitchFamily="34" charset="0"/>
                <a:cs typeface="Arial" panose="020B0604020202020204" pitchFamily="34" charset="0"/>
              </a:rPr>
              <a:t>26 </a:t>
            </a:r>
            <a:r>
              <a:rPr lang="en-US" b="1" dirty="0">
                <a:solidFill>
                  <a:srgbClr val="9E3344"/>
                </a:solidFill>
                <a:effectLst/>
                <a:latin typeface="Arial" panose="020B0604020202020204" pitchFamily="34" charset="0"/>
                <a:ea typeface="Calibri" panose="020F0502020204030204" pitchFamily="34" charset="0"/>
                <a:cs typeface="Arial" panose="020B0604020202020204" pitchFamily="34" charset="0"/>
              </a:rPr>
              <a:t>– 41)</a:t>
            </a:r>
          </a:p>
          <a:p>
            <a:pPr algn="ctr"/>
            <a:r>
              <a:rPr lang="en-US" sz="1100" i="1" dirty="0">
                <a:latin typeface="Arial" panose="020B0604020202020204" pitchFamily="34" charset="0"/>
                <a:ea typeface="Calibri" panose="020F0502020204030204" pitchFamily="34" charset="0"/>
                <a:cs typeface="Arial" panose="020B0604020202020204" pitchFamily="34" charset="0"/>
              </a:rPr>
              <a:t>(**Please use the correct form as this form is strictly for above mentioned categories)</a:t>
            </a:r>
            <a:endParaRPr lang="en-SG" sz="1100" i="1" dirty="0">
              <a:effectLst/>
              <a:latin typeface="Arial" panose="020B0604020202020204" pitchFamily="34" charset="0"/>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1A65500F-27B5-4C4B-94B1-A5C5AF1D550A}"/>
              </a:ext>
            </a:extLst>
          </p:cNvPr>
          <p:cNvSpPr txBox="1"/>
          <p:nvPr/>
        </p:nvSpPr>
        <p:spPr>
          <a:xfrm>
            <a:off x="900542" y="5954296"/>
            <a:ext cx="10566400" cy="400110"/>
          </a:xfrm>
          <a:prstGeom prst="rect">
            <a:avLst/>
          </a:prstGeom>
          <a:noFill/>
        </p:spPr>
        <p:txBody>
          <a:bodyPr wrap="square">
            <a:spAutoFit/>
          </a:bodyPr>
          <a:lstStyle/>
          <a:p>
            <a:r>
              <a:rPr lang="en-GB" sz="1000" dirty="0">
                <a:latin typeface="Arial" panose="020B0604020202020204" pitchFamily="34" charset="0"/>
                <a:cs typeface="Arial" panose="020B0604020202020204" pitchFamily="34" charset="0"/>
              </a:rPr>
              <a:t>NOTE: Marks may be deducted if  the entry submission exceeds the maximum word count. </a:t>
            </a:r>
          </a:p>
          <a:p>
            <a:r>
              <a:rPr lang="en-GB" sz="1000" dirty="0">
                <a:latin typeface="Arial" panose="020B0604020202020204" pitchFamily="34" charset="0"/>
                <a:cs typeface="Arial" panose="020B0604020202020204" pitchFamily="34" charset="0"/>
              </a:rPr>
              <a:t>*Please take note that we will omit Inc, Corporation, </a:t>
            </a:r>
            <a:r>
              <a:rPr lang="en-GB" sz="1000" dirty="0" err="1">
                <a:latin typeface="Arial" panose="020B0604020202020204" pitchFamily="34" charset="0"/>
                <a:cs typeface="Arial" panose="020B0604020202020204" pitchFamily="34" charset="0"/>
              </a:rPr>
              <a:t>Pte.</a:t>
            </a:r>
            <a:r>
              <a:rPr lang="en-GB" sz="1000" dirty="0">
                <a:latin typeface="Arial" panose="020B0604020202020204" pitchFamily="34" charset="0"/>
                <a:cs typeface="Arial" panose="020B0604020202020204" pitchFamily="34" charset="0"/>
              </a:rPr>
              <a:t> Ltd, PT, </a:t>
            </a:r>
            <a:r>
              <a:rPr lang="en-GB" sz="1000" dirty="0" err="1">
                <a:latin typeface="Arial" panose="020B0604020202020204" pitchFamily="34" charset="0"/>
                <a:cs typeface="Arial" panose="020B0604020202020204" pitchFamily="34" charset="0"/>
              </a:rPr>
              <a:t>Berhad</a:t>
            </a:r>
            <a:r>
              <a:rPr lang="en-GB" sz="1000" dirty="0">
                <a:latin typeface="Arial" panose="020B0604020202020204" pitchFamily="34" charset="0"/>
                <a:cs typeface="Arial" panose="020B0604020202020204" pitchFamily="34" charset="0"/>
              </a:rPr>
              <a:t>, </a:t>
            </a:r>
            <a:r>
              <a:rPr lang="en-GB" sz="1000" dirty="0" err="1">
                <a:latin typeface="Arial" panose="020B0604020202020204" pitchFamily="34" charset="0"/>
                <a:cs typeface="Arial" panose="020B0604020202020204" pitchFamily="34" charset="0"/>
              </a:rPr>
              <a:t>Sdn</a:t>
            </a:r>
            <a:r>
              <a:rPr lang="en-GB" sz="1000" dirty="0">
                <a:latin typeface="Arial" panose="020B0604020202020204" pitchFamily="34" charset="0"/>
                <a:cs typeface="Arial" panose="020B0604020202020204" pitchFamily="34" charset="0"/>
              </a:rPr>
              <a:t>. </a:t>
            </a:r>
            <a:r>
              <a:rPr lang="en-GB" sz="1000" dirty="0" err="1">
                <a:latin typeface="Arial" panose="020B0604020202020204" pitchFamily="34" charset="0"/>
                <a:cs typeface="Arial" panose="020B0604020202020204" pitchFamily="34" charset="0"/>
              </a:rPr>
              <a:t>Bhd</a:t>
            </a:r>
            <a:r>
              <a:rPr lang="en-GB" sz="1000" dirty="0">
                <a:latin typeface="Arial" panose="020B0604020202020204" pitchFamily="34" charset="0"/>
                <a:cs typeface="Arial" panose="020B0604020202020204" pitchFamily="34" charset="0"/>
              </a:rPr>
              <a:t> and etc in order to follow our editorial design guidelines in all marketing collaterals including trophy.</a:t>
            </a:r>
          </a:p>
        </p:txBody>
      </p:sp>
      <p:graphicFrame>
        <p:nvGraphicFramePr>
          <p:cNvPr id="3" name="Table 6">
            <a:extLst>
              <a:ext uri="{FF2B5EF4-FFF2-40B4-BE49-F238E27FC236}">
                <a16:creationId xmlns:a16="http://schemas.microsoft.com/office/drawing/2014/main" id="{A9CACA03-9B6E-1C70-2BFC-C533C5C20632}"/>
              </a:ext>
            </a:extLst>
          </p:cNvPr>
          <p:cNvGraphicFramePr>
            <a:graphicFrameLocks noGrp="1"/>
          </p:cNvGraphicFramePr>
          <p:nvPr>
            <p:extLst>
              <p:ext uri="{D42A27DB-BD31-4B8C-83A1-F6EECF244321}">
                <p14:modId xmlns:p14="http://schemas.microsoft.com/office/powerpoint/2010/main" val="2020049199"/>
              </p:ext>
            </p:extLst>
          </p:nvPr>
        </p:nvGraphicFramePr>
        <p:xfrm>
          <a:off x="960579" y="2998967"/>
          <a:ext cx="10446327" cy="2824964"/>
        </p:xfrm>
        <a:graphic>
          <a:graphicData uri="http://schemas.openxmlformats.org/drawingml/2006/table">
            <a:tbl>
              <a:tblPr firstRow="1" bandRow="1">
                <a:tableStyleId>{5C22544A-7EE6-4342-B048-85BDC9FD1C3A}</a:tableStyleId>
              </a:tblPr>
              <a:tblGrid>
                <a:gridCol w="4174838">
                  <a:extLst>
                    <a:ext uri="{9D8B030D-6E8A-4147-A177-3AD203B41FA5}">
                      <a16:colId xmlns:a16="http://schemas.microsoft.com/office/drawing/2014/main" val="2931807608"/>
                    </a:ext>
                  </a:extLst>
                </a:gridCol>
                <a:gridCol w="6271489">
                  <a:extLst>
                    <a:ext uri="{9D8B030D-6E8A-4147-A177-3AD203B41FA5}">
                      <a16:colId xmlns:a16="http://schemas.microsoft.com/office/drawing/2014/main" val="2909055239"/>
                    </a:ext>
                  </a:extLst>
                </a:gridCol>
              </a:tblGrid>
              <a:tr h="333124">
                <a:tc>
                  <a:txBody>
                    <a:bodyPr/>
                    <a:lstStyle/>
                    <a:p>
                      <a:pPr marL="0" marR="160020" algn="l">
                        <a:lnSpc>
                          <a:spcPct val="115000"/>
                        </a:lnSpc>
                        <a:spcBef>
                          <a:spcPts val="0"/>
                        </a:spcBef>
                        <a:spcAft>
                          <a:spcPts val="0"/>
                        </a:spcAft>
                      </a:pPr>
                      <a:r>
                        <a:rPr lang="en-US" sz="1100" dirty="0">
                          <a:solidFill>
                            <a:schemeClr val="tx1"/>
                          </a:solidFill>
                          <a:effectLst/>
                          <a:latin typeface="Arial" panose="020B0604020202020204" pitchFamily="34" charset="0"/>
                          <a:cs typeface="Arial" panose="020B0604020202020204" pitchFamily="34" charset="0"/>
                        </a:rPr>
                        <a:t>Category</a:t>
                      </a:r>
                      <a:endParaRPr lang="en-US" sz="1100" dirty="0">
                        <a:solidFill>
                          <a:schemeClr val="tx1"/>
                        </a:solidFill>
                        <a:effectLst/>
                        <a:latin typeface="Arial" panose="020B0604020202020204" pitchFamily="34" charset="0"/>
                        <a:ea typeface="Calibri"/>
                        <a:cs typeface="Arial" panose="020B0604020202020204" pitchFamily="34" charset="0"/>
                      </a:endParaRPr>
                    </a:p>
                  </a:txBody>
                  <a:tcPr marL="68580" marR="68580" marT="61200" marB="61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86683967"/>
                  </a:ext>
                </a:extLst>
              </a:tr>
              <a:tr h="370840">
                <a:tc>
                  <a:txBody>
                    <a:bodyPr/>
                    <a:lstStyle/>
                    <a:p>
                      <a:r>
                        <a:rPr lang="en-US" sz="1100" b="1" dirty="0">
                          <a:solidFill>
                            <a:schemeClr val="tx1"/>
                          </a:solidFill>
                          <a:effectLst/>
                          <a:latin typeface="Arial" panose="020B0604020202020204" pitchFamily="34" charset="0"/>
                          <a:cs typeface="Arial" panose="020B0604020202020204" pitchFamily="34" charset="0"/>
                        </a:rPr>
                        <a:t>Client Organisation</a:t>
                      </a:r>
                      <a:br>
                        <a:rPr lang="en-US" sz="1100" dirty="0">
                          <a:solidFill>
                            <a:schemeClr val="tx1"/>
                          </a:solidFill>
                          <a:effectLst/>
                          <a:latin typeface="Arial" panose="020B0604020202020204" pitchFamily="34" charset="0"/>
                          <a:cs typeface="Arial" panose="020B0604020202020204" pitchFamily="34" charset="0"/>
                        </a:rPr>
                      </a:br>
                      <a:r>
                        <a:rPr lang="en-SG" sz="9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a:t>
                      </a:r>
                      <a:r>
                        <a:rPr lang="en-SG" sz="9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a:t>
                      </a:r>
                      <a:r>
                        <a:rPr lang="en-SG" sz="9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t> </a:t>
                      </a:r>
                      <a:br>
                        <a:rPr lang="en-SG" sz="9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br>
                      <a:r>
                        <a:rPr lang="en-SG" sz="900" b="0" i="1" kern="1200" dirty="0">
                          <a:solidFill>
                            <a:schemeClr val="tx1">
                              <a:lumMod val="65000"/>
                              <a:lumOff val="35000"/>
                            </a:schemeClr>
                          </a:solidFill>
                          <a:effectLst/>
                          <a:latin typeface="Arial" panose="020B0604020202020204" pitchFamily="34" charset="0"/>
                          <a:ea typeface="+mn-ea"/>
                          <a:cs typeface="Arial" panose="020B0604020202020204" pitchFamily="34" charset="0"/>
                        </a:rPr>
                        <a:t>(E.g. Chevron, Unilever)</a:t>
                      </a:r>
                      <a:r>
                        <a:rPr lang="en-GB" sz="900" b="0" dirty="0">
                          <a:solidFill>
                            <a:schemeClr val="tx1">
                              <a:lumMod val="65000"/>
                              <a:lumOff val="35000"/>
                            </a:schemeClr>
                          </a:solidFill>
                          <a:effectLst/>
                          <a:latin typeface="Arial" panose="020B0604020202020204" pitchFamily="34" charset="0"/>
                          <a:cs typeface="Arial" panose="020B0604020202020204" pitchFamily="34" charset="0"/>
                        </a:rPr>
                        <a:t> </a:t>
                      </a:r>
                      <a:r>
                        <a:rPr lang="en-SG" sz="900" b="0" kern="1200" dirty="0">
                          <a:solidFill>
                            <a:schemeClr val="tx1">
                              <a:lumMod val="65000"/>
                              <a:lumOff val="35000"/>
                            </a:schemeClr>
                          </a:solidFill>
                          <a:effectLst/>
                          <a:latin typeface="Arial" panose="020B0604020202020204" pitchFamily="34" charset="0"/>
                          <a:ea typeface="+mn-ea"/>
                          <a:cs typeface="Arial" panose="020B0604020202020204" pitchFamily="34" charset="0"/>
                        </a:rPr>
                        <a:t> </a:t>
                      </a:r>
                      <a:endParaRPr lang="en-GB" sz="900" b="0"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6776304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solidFill>
                            <a:schemeClr val="tx1"/>
                          </a:solidFill>
                          <a:effectLst/>
                          <a:latin typeface="Arial" panose="020B0604020202020204" pitchFamily="34" charset="0"/>
                          <a:cs typeface="Arial" panose="020B0604020202020204" pitchFamily="34" charset="0"/>
                        </a:rPr>
                        <a:t>Brand (</a:t>
                      </a:r>
                      <a:r>
                        <a:rPr lang="en-US" sz="1100" b="1" i="1" dirty="0">
                          <a:solidFill>
                            <a:schemeClr val="tx1"/>
                          </a:solidFill>
                          <a:effectLst/>
                          <a:latin typeface="Arial" panose="020B0604020202020204" pitchFamily="34" charset="0"/>
                          <a:cs typeface="Arial" panose="020B0604020202020204" pitchFamily="34" charset="0"/>
                        </a:rPr>
                        <a:t>Only applicable if brand name and client organisation is different)*</a:t>
                      </a:r>
                      <a:br>
                        <a:rPr lang="en-US" sz="1100" b="0" i="1" dirty="0">
                          <a:solidFill>
                            <a:schemeClr val="tx1"/>
                          </a:solidFill>
                          <a:effectLst/>
                          <a:latin typeface="Arial" panose="020B0604020202020204" pitchFamily="34" charset="0"/>
                          <a:cs typeface="Arial" panose="020B0604020202020204" pitchFamily="34" charset="0"/>
                        </a:rPr>
                      </a:br>
                      <a:r>
                        <a:rPr lang="en-SG" sz="9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 </a:t>
                      </a:r>
                      <a:br>
                        <a:rPr lang="en-SG" sz="900" b="0" i="1" kern="1200" dirty="0">
                          <a:solidFill>
                            <a:schemeClr val="tx1"/>
                          </a:solidFill>
                          <a:effectLst/>
                          <a:latin typeface="Arial" panose="020B0604020202020204" pitchFamily="34" charset="0"/>
                          <a:ea typeface="+mn-ea"/>
                          <a:cs typeface="Arial" panose="020B0604020202020204" pitchFamily="34" charset="0"/>
                        </a:rPr>
                      </a:br>
                      <a:r>
                        <a:rPr lang="en-SG" sz="900" b="0" i="1" kern="1200" dirty="0">
                          <a:solidFill>
                            <a:schemeClr val="tx1">
                              <a:lumMod val="65000"/>
                              <a:lumOff val="35000"/>
                            </a:schemeClr>
                          </a:solidFill>
                          <a:effectLst/>
                          <a:latin typeface="Arial" panose="020B0604020202020204" pitchFamily="34" charset="0"/>
                          <a:ea typeface="+mn-ea"/>
                          <a:cs typeface="Arial" panose="020B0604020202020204" pitchFamily="34" charset="0"/>
                        </a:rPr>
                        <a:t>(E.g. Caltex, Dove)</a:t>
                      </a:r>
                      <a:endParaRPr lang="en-GB" sz="1100" b="0"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0101701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solidFill>
                            <a:schemeClr val="tx1"/>
                          </a:solidFill>
                          <a:effectLst/>
                          <a:latin typeface="Arial" panose="020B0604020202020204" pitchFamily="34" charset="0"/>
                          <a:cs typeface="Arial" panose="020B0604020202020204" pitchFamily="34" charset="0"/>
                        </a:rPr>
                        <a:t>Campaign/ Programme </a:t>
                      </a:r>
                      <a:r>
                        <a:rPr lang="en-US" sz="1100" b="1" i="1" dirty="0">
                          <a:solidFill>
                            <a:schemeClr val="tx1"/>
                          </a:solidFill>
                          <a:effectLst/>
                          <a:latin typeface="Arial" panose="020B0604020202020204" pitchFamily="34" charset="0"/>
                          <a:cs typeface="Arial" panose="020B0604020202020204" pitchFamily="34" charset="0"/>
                        </a:rPr>
                        <a:t>(Max word Count: 12)*</a:t>
                      </a:r>
                      <a:br>
                        <a:rPr lang="en-US" sz="1100" dirty="0">
                          <a:solidFill>
                            <a:schemeClr val="tx1"/>
                          </a:solidFill>
                          <a:effectLst/>
                          <a:latin typeface="Arial" panose="020B0604020202020204" pitchFamily="34" charset="0"/>
                          <a:cs typeface="Arial" panose="020B0604020202020204" pitchFamily="34" charset="0"/>
                        </a:rPr>
                      </a:br>
                      <a:r>
                        <a:rPr lang="en-SG" sz="900" b="0" i="1" kern="1200" dirty="0">
                          <a:solidFill>
                            <a:schemeClr val="tx1"/>
                          </a:solidFill>
                          <a:effectLst/>
                          <a:latin typeface="Arial" panose="020B0604020202020204" pitchFamily="34" charset="0"/>
                          <a:ea typeface="+mn-ea"/>
                          <a:cs typeface="Arial" panose="020B0604020202020204" pitchFamily="34" charset="0"/>
                        </a:rPr>
                        <a:t>Please provide the campaign name you wish to be credited. It will appear on marketing materials and trophies if you win. The organiser reserves the right to shorten the campaign name should it exceed 12 words.</a:t>
                      </a:r>
                      <a:r>
                        <a:rPr lang="en-SG" sz="900" b="0" kern="1200" dirty="0">
                          <a:solidFill>
                            <a:schemeClr val="tx1"/>
                          </a:solidFill>
                          <a:effectLst/>
                          <a:latin typeface="Arial" panose="020B0604020202020204" pitchFamily="34" charset="0"/>
                          <a:ea typeface="+mn-ea"/>
                          <a:cs typeface="Arial" panose="020B0604020202020204" pitchFamily="34" charset="0"/>
                        </a:rPr>
                        <a:t> </a:t>
                      </a:r>
                      <a:endParaRPr lang="en-GB" sz="11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22191937"/>
                  </a:ext>
                </a:extLst>
              </a:tr>
              <a:tr h="370840">
                <a:tc>
                  <a:txBody>
                    <a:bodyPr/>
                    <a:lstStyle/>
                    <a:p>
                      <a:r>
                        <a:rPr lang="en-US" sz="1100" b="1" dirty="0">
                          <a:solidFill>
                            <a:schemeClr val="tx1"/>
                          </a:solidFill>
                          <a:effectLst/>
                          <a:latin typeface="Arial" panose="020B0604020202020204" pitchFamily="34" charset="0"/>
                          <a:cs typeface="Arial" panose="020B0604020202020204" pitchFamily="34" charset="0"/>
                        </a:rPr>
                        <a:t>Agency</a:t>
                      </a:r>
                      <a:r>
                        <a:rPr lang="en-US" sz="1100" baseline="0" dirty="0">
                          <a:solidFill>
                            <a:schemeClr val="tx1"/>
                          </a:solidFill>
                          <a:effectLst/>
                          <a:latin typeface="Arial" panose="020B0604020202020204" pitchFamily="34" charset="0"/>
                          <a:cs typeface="Arial" panose="020B0604020202020204" pitchFamily="34" charset="0"/>
                        </a:rPr>
                        <a:t> </a:t>
                      </a:r>
                      <a:r>
                        <a:rPr lang="en-US" sz="900" b="1" i="1" dirty="0">
                          <a:solidFill>
                            <a:schemeClr val="tx1"/>
                          </a:solidFill>
                          <a:effectLst/>
                          <a:latin typeface="Arial" panose="020B0604020202020204" pitchFamily="34" charset="0"/>
                          <a:cs typeface="Arial" panose="020B0604020202020204" pitchFamily="34" charset="0"/>
                        </a:rPr>
                        <a:t>(if applicable)* </a:t>
                      </a:r>
                      <a:endParaRPr lang="en-GB" sz="900" b="0" kern="1200" dirty="0">
                        <a:solidFill>
                          <a:schemeClr val="tx1">
                            <a:lumMod val="50000"/>
                            <a:lumOff val="50000"/>
                          </a:schemeClr>
                        </a:solidFill>
                        <a:effectLst/>
                        <a:latin typeface="Arial" panose="020B0604020202020204" pitchFamily="34" charset="0"/>
                        <a:ea typeface="+mn-ea"/>
                        <a:cs typeface="Arial" panose="020B0604020202020204" pitchFamily="34" charset="0"/>
                      </a:endParaRPr>
                    </a:p>
                  </a:txBody>
                  <a:tcPr marL="6858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65448000"/>
                  </a:ext>
                </a:extLst>
              </a:tr>
            </a:tbl>
          </a:graphicData>
        </a:graphic>
      </p:graphicFrame>
    </p:spTree>
    <p:extLst>
      <p:ext uri="{BB962C8B-B14F-4D97-AF65-F5344CB8AC3E}">
        <p14:creationId xmlns:p14="http://schemas.microsoft.com/office/powerpoint/2010/main" val="521153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E42921B-83CB-167B-169E-E1DA4F8D91F7}"/>
              </a:ext>
            </a:extLst>
          </p:cNvPr>
          <p:cNvSpPr txBox="1"/>
          <p:nvPr/>
        </p:nvSpPr>
        <p:spPr>
          <a:xfrm>
            <a:off x="230909" y="1811523"/>
            <a:ext cx="11730181" cy="4318618"/>
          </a:xfrm>
          <a:prstGeom prst="rect">
            <a:avLst/>
          </a:prstGeom>
          <a:noFill/>
        </p:spPr>
        <p:txBody>
          <a:bodyPr wrap="square">
            <a:spAutoFit/>
          </a:bodyPr>
          <a:lstStyle/>
          <a:p>
            <a:pPr>
              <a:lnSpc>
                <a:spcPct val="115000"/>
              </a:lnSpc>
              <a:spcAft>
                <a:spcPts val="1000"/>
              </a:spcAft>
            </a:pPr>
            <a:r>
              <a:rPr lang="en-US" sz="130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Guidelines</a:t>
            </a:r>
            <a:br>
              <a:rPr lang="en-US" sz="1300" b="1" u="sng" dirty="0">
                <a:effectLst/>
                <a:latin typeface="Arial" panose="020B0604020202020204" pitchFamily="34" charset="0"/>
                <a:ea typeface="Calibri" panose="020F0502020204030204" pitchFamily="34" charset="0"/>
                <a:cs typeface="Arial" panose="020B0604020202020204" pitchFamily="34" charset="0"/>
              </a:rPr>
            </a:br>
            <a:r>
              <a:rPr lang="en-US" sz="1300" dirty="0">
                <a:effectLst/>
                <a:latin typeface="Arial" panose="020B0604020202020204" pitchFamily="34" charset="0"/>
                <a:ea typeface="Calibri" panose="020F0502020204030204" pitchFamily="34" charset="0"/>
                <a:cs typeface="Arial" panose="020B0604020202020204" pitchFamily="34" charset="0"/>
              </a:rPr>
              <a:t>Please refer to the </a:t>
            </a:r>
            <a:r>
              <a:rPr lang="en-US" sz="1300" b="1" dirty="0">
                <a:effectLst/>
                <a:latin typeface="Arial" panose="020B0604020202020204" pitchFamily="34" charset="0"/>
                <a:ea typeface="Calibri" panose="020F0502020204030204" pitchFamily="34" charset="0"/>
                <a:cs typeface="Arial" panose="020B0604020202020204" pitchFamily="34" charset="0"/>
              </a:rPr>
              <a:t>Asia eCommerce Awards</a:t>
            </a:r>
            <a:r>
              <a:rPr lang="en-US" sz="1300" dirty="0">
                <a:effectLst/>
                <a:latin typeface="Arial" panose="020B0604020202020204" pitchFamily="34" charset="0"/>
                <a:ea typeface="Calibri" panose="020F0502020204030204" pitchFamily="34" charset="0"/>
                <a:cs typeface="Arial" panose="020B0604020202020204" pitchFamily="34" charset="0"/>
              </a:rPr>
              <a:t> </a:t>
            </a:r>
            <a:r>
              <a:rPr lang="en-US" sz="1300" b="1" dirty="0">
                <a:effectLst/>
                <a:latin typeface="Arial" panose="020B0604020202020204" pitchFamily="34" charset="0"/>
                <a:ea typeface="Calibri" panose="020F0502020204030204" pitchFamily="34" charset="0"/>
                <a:cs typeface="Arial" panose="020B0604020202020204" pitchFamily="34" charset="0"/>
              </a:rPr>
              <a:t>2026</a:t>
            </a:r>
            <a:r>
              <a:rPr lang="en-US" sz="1300" dirty="0">
                <a:effectLst/>
                <a:latin typeface="Arial" panose="020B0604020202020204" pitchFamily="34" charset="0"/>
                <a:ea typeface="Calibri" panose="020F0502020204030204" pitchFamily="34" charset="0"/>
                <a:cs typeface="Arial" panose="020B0604020202020204" pitchFamily="34" charset="0"/>
              </a:rPr>
              <a:t> Entry Guidelines for specific information, category descriptions and entry criteria details. </a:t>
            </a:r>
            <a:r>
              <a:rPr lang="en-US" sz="1300" dirty="0">
                <a:latin typeface="Arial" panose="020B0604020202020204" pitchFamily="34" charset="0"/>
                <a:cs typeface="Arial" panose="020B0604020202020204" pitchFamily="34" charset="0"/>
              </a:rPr>
              <a:t>Please be reminded that the limit for your overall entry form is restricted to 2000 words only. Judges can mark you down for exceeding word limit.</a:t>
            </a:r>
            <a:endParaRPr lang="en-SG" sz="13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US" sz="130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Images &amp; Supporting Documents</a:t>
            </a:r>
            <a:br>
              <a:rPr lang="en-US" sz="1300" b="1" u="sng" dirty="0">
                <a:effectLst/>
                <a:latin typeface="Arial" panose="020B0604020202020204" pitchFamily="34" charset="0"/>
                <a:ea typeface="Calibri" panose="020F0502020204030204" pitchFamily="34" charset="0"/>
                <a:cs typeface="Arial" panose="020B0604020202020204" pitchFamily="34" charset="0"/>
              </a:rPr>
            </a:br>
            <a:r>
              <a:rPr lang="en-US" sz="1300" dirty="0">
                <a:effectLst/>
                <a:latin typeface="Arial" panose="020B0604020202020204" pitchFamily="34" charset="0"/>
                <a:ea typeface="Calibri" panose="020F0502020204030204" pitchFamily="34" charset="0"/>
                <a:cs typeface="Arial" panose="020B0604020202020204" pitchFamily="34" charset="0"/>
              </a:rPr>
              <a:t>Please insert your supporting documents within this Core Submission and also upload them (in high-resolution) separately on the online submission page. Should your entry be shortlisted, these images and any non-confidential supporting documents may be used for publication. </a:t>
            </a:r>
            <a:endParaRPr lang="en-SG" sz="13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US" sz="1300" b="1" dirty="0">
                <a:effectLst/>
                <a:latin typeface="Arial" panose="020B0604020202020204" pitchFamily="34" charset="0"/>
                <a:ea typeface="Calibri" panose="020F0502020204030204" pitchFamily="34" charset="0"/>
                <a:cs typeface="Arial" panose="020B0604020202020204" pitchFamily="34" charset="0"/>
              </a:rPr>
              <a:t>In your online submission, you must include a high-resolution company logo and campaign / programme image that can be used on all marketing material.</a:t>
            </a:r>
            <a:endParaRPr lang="en-SG" sz="13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US" sz="130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Videos URLs</a:t>
            </a:r>
            <a:br>
              <a:rPr lang="en-US" sz="1300" b="1" u="sng" dirty="0">
                <a:effectLst/>
                <a:latin typeface="Arial" panose="020B0604020202020204" pitchFamily="34" charset="0"/>
                <a:ea typeface="Calibri" panose="020F0502020204030204" pitchFamily="34" charset="0"/>
                <a:cs typeface="Arial" panose="020B0604020202020204" pitchFamily="34" charset="0"/>
              </a:rPr>
            </a:br>
            <a:r>
              <a:rPr lang="en-US" sz="1300" dirty="0">
                <a:effectLst/>
                <a:latin typeface="Arial" panose="020B0604020202020204" pitchFamily="34" charset="0"/>
                <a:ea typeface="Calibri" panose="020F050202020403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 Please copy and paste links to any videos here: </a:t>
            </a:r>
          </a:p>
          <a:p>
            <a:r>
              <a:rPr lang="en-US" sz="130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Attention</a:t>
            </a:r>
            <a:br>
              <a:rPr lang="en-US" sz="1300" b="1" u="sng" dirty="0">
                <a:effectLst/>
                <a:latin typeface="Arial" panose="020B0604020202020204" pitchFamily="34" charset="0"/>
                <a:ea typeface="Calibri" panose="020F0502020204030204" pitchFamily="34" charset="0"/>
                <a:cs typeface="Arial" panose="020B0604020202020204" pitchFamily="34" charset="0"/>
              </a:rPr>
            </a:br>
            <a:r>
              <a:rPr lang="en-US" sz="1300" dirty="0">
                <a:effectLst/>
                <a:latin typeface="Arial" panose="020B0604020202020204" pitchFamily="34" charset="0"/>
                <a:ea typeface="Calibri" panose="020F0502020204030204" pitchFamily="34" charset="0"/>
                <a:cs typeface="Arial" panose="020B0604020202020204" pitchFamily="34" charset="0"/>
              </a:rPr>
              <a:t>Any specific information or content intended for judging purposes only must be clearly indicated in </a:t>
            </a:r>
            <a:r>
              <a:rPr lang="en-US" sz="1300" dirty="0">
                <a:solidFill>
                  <a:srgbClr val="FF0000"/>
                </a:solidFill>
                <a:effectLst/>
                <a:latin typeface="Arial" panose="020B0604020202020204" pitchFamily="34" charset="0"/>
                <a:ea typeface="Calibri" panose="020F0502020204030204" pitchFamily="34" charset="0"/>
                <a:cs typeface="Arial" panose="020B0604020202020204" pitchFamily="34" charset="0"/>
              </a:rPr>
              <a:t>red text </a:t>
            </a:r>
            <a:r>
              <a:rPr lang="en-US" sz="1300" dirty="0">
                <a:effectLst/>
                <a:latin typeface="Arial" panose="020B0604020202020204" pitchFamily="34" charset="0"/>
                <a:ea typeface="Calibri" panose="020F0502020204030204" pitchFamily="34" charset="0"/>
                <a:cs typeface="Arial" panose="020B0604020202020204" pitchFamily="34" charset="0"/>
              </a:rPr>
              <a:t>or </a:t>
            </a:r>
            <a:r>
              <a:rPr lang="en-US" sz="1300" dirty="0">
                <a:solidFill>
                  <a:srgbClr val="FFFFFF"/>
                </a:solidFill>
                <a:effectLst/>
                <a:highlight>
                  <a:srgbClr val="FF0000"/>
                </a:highlight>
                <a:latin typeface="Arial" panose="020B0604020202020204" pitchFamily="34" charset="0"/>
                <a:ea typeface="Calibri" panose="020F0502020204030204" pitchFamily="34" charset="0"/>
                <a:cs typeface="Arial" panose="020B0604020202020204" pitchFamily="34" charset="0"/>
              </a:rPr>
              <a:t>highlighted in red</a:t>
            </a:r>
            <a:r>
              <a:rPr lang="en-US" sz="1300" dirty="0">
                <a:solidFill>
                  <a:srgbClr val="FFFFFF"/>
                </a:solidFill>
                <a:effectLst/>
                <a:latin typeface="Arial" panose="020B0604020202020204" pitchFamily="34" charset="0"/>
                <a:ea typeface="Calibri" panose="020F0502020204030204" pitchFamily="34" charset="0"/>
                <a:cs typeface="Arial" panose="020B0604020202020204" pitchFamily="34" charset="0"/>
              </a:rPr>
              <a:t> </a:t>
            </a:r>
            <a:r>
              <a:rPr lang="en-US" sz="1300" dirty="0">
                <a:effectLst/>
                <a:latin typeface="Arial" panose="020B0604020202020204" pitchFamily="34" charset="0"/>
                <a:ea typeface="Calibri" panose="020F0502020204030204" pitchFamily="34" charset="0"/>
                <a:cs typeface="Arial" panose="020B0604020202020204" pitchFamily="34" charset="0"/>
              </a:rPr>
              <a:t>and will not be disseminated beyond the judging panel in any way. </a:t>
            </a:r>
            <a:br>
              <a:rPr lang="en-US" sz="1300" dirty="0">
                <a:effectLst/>
                <a:latin typeface="Arial" panose="020B0604020202020204" pitchFamily="34" charset="0"/>
                <a:ea typeface="Calibri" panose="020F0502020204030204" pitchFamily="34" charset="0"/>
                <a:cs typeface="Arial" panose="020B0604020202020204" pitchFamily="34" charset="0"/>
              </a:rPr>
            </a:br>
            <a:br>
              <a:rPr lang="en-US" sz="1300" dirty="0">
                <a:effectLst/>
                <a:latin typeface="Arial" panose="020B0604020202020204" pitchFamily="34" charset="0"/>
                <a:ea typeface="Calibri" panose="020F0502020204030204" pitchFamily="34" charset="0"/>
                <a:cs typeface="Arial" panose="020B0604020202020204" pitchFamily="34" charset="0"/>
              </a:rPr>
            </a:br>
            <a:r>
              <a:rPr lang="en-US" sz="1300" dirty="0">
                <a:effectLst/>
                <a:latin typeface="Arial" panose="020B0604020202020204" pitchFamily="34" charset="0"/>
                <a:ea typeface="Calibri" panose="020F0502020204030204" pitchFamily="34" charset="0"/>
                <a:cs typeface="Arial" panose="020B0604020202020204" pitchFamily="34" charset="0"/>
              </a:rPr>
              <a:t>Once you are ready to submit, please save this file into a .pdf version before uploading it at: </a:t>
            </a:r>
            <a:r>
              <a:rPr lang="en-SG" sz="1300" u="sng" dirty="0">
                <a:solidFill>
                  <a:srgbClr val="0000FF"/>
                </a:solidFill>
                <a:effectLst/>
                <a:highlight>
                  <a:srgbClr val="FFFF00"/>
                </a:highlight>
                <a:latin typeface="Arial" panose="020B0604020202020204" pitchFamily="34" charset="0"/>
                <a:ea typeface="Calibri" panose="020F0502020204030204" pitchFamily="34" charset="0"/>
                <a:cs typeface="Arial" panose="020B0604020202020204" pitchFamily="34" charset="0"/>
                <a:hlinkClick r:id="rId2"/>
              </a:rPr>
              <a:t>https://awards.marketing-interactive.com/asia-ecommerce-sg/entry-submission/</a:t>
            </a:r>
            <a:endParaRPr lang="en-SG" sz="13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33016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4E52A1C-B653-D012-C251-F46CD2654838}"/>
              </a:ext>
            </a:extLst>
          </p:cNvPr>
          <p:cNvSpPr txBox="1"/>
          <p:nvPr/>
        </p:nvSpPr>
        <p:spPr>
          <a:xfrm>
            <a:off x="117741" y="1704494"/>
            <a:ext cx="12074259" cy="1088439"/>
          </a:xfrm>
          <a:prstGeom prst="rect">
            <a:avLst/>
          </a:prstGeom>
          <a:noFill/>
        </p:spPr>
        <p:txBody>
          <a:bodyPr wrap="square">
            <a:spAutoFit/>
          </a:bodyPr>
          <a:lstStyle/>
          <a:p>
            <a:pPr marL="171450" indent="-171450">
              <a:buFont typeface="Arial" panose="020B0604020202020204" pitchFamily="34" charset="0"/>
              <a:buChar char="•"/>
              <a:tabLst>
                <a:tab pos="2096770" algn="l"/>
              </a:tabLst>
            </a:pPr>
            <a:r>
              <a:rPr lang="en-GB" sz="1050" dirty="0">
                <a:effectLst/>
                <a:latin typeface="Arial" panose="020B0604020202020204" pitchFamily="34" charset="0"/>
                <a:ea typeface="Calibri" panose="020F0502020204030204" pitchFamily="34" charset="0"/>
                <a:cs typeface="Arial" panose="020B0604020202020204" pitchFamily="34" charset="0"/>
              </a:rPr>
              <a:t>Define the core challenge or opportunity your campaign aimed to tackle. </a:t>
            </a:r>
          </a:p>
          <a:p>
            <a:pPr marL="171450" indent="-171450">
              <a:buFont typeface="Arial" panose="020B0604020202020204" pitchFamily="34" charset="0"/>
              <a:buChar char="•"/>
              <a:tabLst>
                <a:tab pos="2096770" algn="l"/>
              </a:tabLst>
            </a:pPr>
            <a:r>
              <a:rPr lang="en-GB" sz="1050" dirty="0">
                <a:effectLst/>
                <a:latin typeface="Arial" panose="020B0604020202020204" pitchFamily="34" charset="0"/>
                <a:ea typeface="Calibri" panose="020F0502020204030204" pitchFamily="34" charset="0"/>
                <a:cs typeface="Arial" panose="020B0604020202020204" pitchFamily="34" charset="0"/>
              </a:rPr>
              <a:t>Was it about increasing sales, expanding into new markets, improving customer retention, or driving conversions? </a:t>
            </a:r>
          </a:p>
          <a:p>
            <a:pPr marL="171450" indent="-171450">
              <a:buFont typeface="Arial" panose="020B0604020202020204" pitchFamily="34" charset="0"/>
              <a:buChar char="•"/>
              <a:tabLst>
                <a:tab pos="2096770" algn="l"/>
              </a:tabLst>
            </a:pPr>
            <a:r>
              <a:rPr lang="en-GB" sz="1050" dirty="0">
                <a:effectLst/>
                <a:latin typeface="Arial" panose="020B0604020202020204" pitchFamily="34" charset="0"/>
                <a:ea typeface="Calibri" panose="020F0502020204030204" pitchFamily="34" charset="0"/>
                <a:cs typeface="Arial" panose="020B0604020202020204" pitchFamily="34" charset="0"/>
              </a:rPr>
              <a:t>Provide context on the competitive landscape, target audience behaviour, and any key trends that influenced your approach. </a:t>
            </a:r>
          </a:p>
          <a:p>
            <a:pPr marL="171450" indent="-171450">
              <a:buFont typeface="Arial" panose="020B0604020202020204" pitchFamily="34" charset="0"/>
              <a:buChar char="•"/>
              <a:tabLst>
                <a:tab pos="2096770" algn="l"/>
              </a:tabLst>
            </a:pPr>
            <a:r>
              <a:rPr lang="en-GB" sz="1050" dirty="0">
                <a:effectLst/>
                <a:latin typeface="Arial" panose="020B0604020202020204" pitchFamily="34" charset="0"/>
                <a:ea typeface="Calibri" panose="020F0502020204030204" pitchFamily="34" charset="0"/>
                <a:cs typeface="Arial" panose="020B0604020202020204" pitchFamily="34" charset="0"/>
              </a:rPr>
              <a:t>Highlight the campaign’s objectives, the start and end dates, and any constraints such as budget, market conditions, or platform limitations that shaped your strategy.</a:t>
            </a:r>
            <a:br>
              <a:rPr lang="en-GB" sz="1050" dirty="0">
                <a:effectLst/>
                <a:latin typeface="Arial" panose="020B0604020202020204" pitchFamily="34" charset="0"/>
                <a:ea typeface="Calibri" panose="020F0502020204030204" pitchFamily="34" charset="0"/>
                <a:cs typeface="Arial" panose="020B0604020202020204" pitchFamily="34" charset="0"/>
              </a:rPr>
            </a:br>
            <a:endParaRPr lang="en-SG" sz="1050" dirty="0">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tabLst>
                <a:tab pos="2096770" algn="l"/>
              </a:tabLst>
            </a:pPr>
            <a:r>
              <a:rPr lang="en-SG"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Challenge (10%) </a:t>
            </a:r>
          </a:p>
        </p:txBody>
      </p:sp>
      <p:sp>
        <p:nvSpPr>
          <p:cNvPr id="7" name="TextBox 6">
            <a:extLst>
              <a:ext uri="{FF2B5EF4-FFF2-40B4-BE49-F238E27FC236}">
                <a16:creationId xmlns:a16="http://schemas.microsoft.com/office/drawing/2014/main" id="{7A75139E-39E8-CBB4-C089-74BEFBB51945}"/>
              </a:ext>
            </a:extLst>
          </p:cNvPr>
          <p:cNvSpPr txBox="1"/>
          <p:nvPr/>
        </p:nvSpPr>
        <p:spPr>
          <a:xfrm>
            <a:off x="184726" y="2792933"/>
            <a:ext cx="11822548" cy="3416320"/>
          </a:xfrm>
          <a:prstGeom prst="rect">
            <a:avLst/>
          </a:prstGeom>
          <a:noFill/>
          <a:ln w="12700">
            <a:solidFill>
              <a:schemeClr val="tx1"/>
            </a:solidFill>
          </a:ln>
        </p:spPr>
        <p:txBody>
          <a:bodyPr wrap="square">
            <a:sp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837095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C286C1-8AD3-EBF9-4F55-1909B8C49286}"/>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1015DB41-9E29-C4FB-96A4-0EE15CF13D01}"/>
              </a:ext>
            </a:extLst>
          </p:cNvPr>
          <p:cNvSpPr txBox="1"/>
          <p:nvPr/>
        </p:nvSpPr>
        <p:spPr>
          <a:xfrm>
            <a:off x="212436" y="1631504"/>
            <a:ext cx="11688618" cy="1256178"/>
          </a:xfrm>
          <a:prstGeom prst="rect">
            <a:avLst/>
          </a:prstGeom>
          <a:noFill/>
        </p:spPr>
        <p:txBody>
          <a:bodyPr wrap="square">
            <a:spAutoFit/>
          </a:bodyPr>
          <a:lstStyle/>
          <a:p>
            <a:pPr marL="171450" indent="-171450">
              <a:buFont typeface="Arial" panose="020B0604020202020204" pitchFamily="34" charset="0"/>
              <a:buChar char="•"/>
              <a:tabLst>
                <a:tab pos="2096770" algn="l"/>
              </a:tabLst>
            </a:pPr>
            <a:r>
              <a:rPr lang="en-GB" sz="1050" dirty="0">
                <a:latin typeface="Arial" panose="020B0604020202020204" pitchFamily="34" charset="0"/>
                <a:cs typeface="Arial" panose="020B0604020202020204" pitchFamily="34" charset="0"/>
              </a:rPr>
              <a:t>Outline the strategic approach that guided your eCommerce campaign. </a:t>
            </a:r>
          </a:p>
          <a:p>
            <a:pPr marL="171450" indent="-171450">
              <a:buFont typeface="Arial" panose="020B0604020202020204" pitchFamily="34" charset="0"/>
              <a:buChar char="•"/>
              <a:tabLst>
                <a:tab pos="2096770" algn="l"/>
              </a:tabLst>
            </a:pPr>
            <a:r>
              <a:rPr lang="en-GB" sz="1050" dirty="0">
                <a:latin typeface="Arial" panose="020B0604020202020204" pitchFamily="34" charset="0"/>
                <a:cs typeface="Arial" panose="020B0604020202020204" pitchFamily="34" charset="0"/>
              </a:rPr>
              <a:t>Explain how consumer insights, market trends, and platform data shaped your decision-making. </a:t>
            </a:r>
          </a:p>
          <a:p>
            <a:pPr marL="171450" indent="-171450">
              <a:buFont typeface="Arial" panose="020B0604020202020204" pitchFamily="34" charset="0"/>
              <a:buChar char="•"/>
              <a:tabLst>
                <a:tab pos="2096770" algn="l"/>
              </a:tabLst>
            </a:pPr>
            <a:r>
              <a:rPr lang="en-GB" sz="1050" dirty="0">
                <a:latin typeface="Arial" panose="020B0604020202020204" pitchFamily="34" charset="0"/>
                <a:cs typeface="Arial" panose="020B0604020202020204" pitchFamily="34" charset="0"/>
              </a:rPr>
              <a:t>Detail how you selected specific marketing channels – such as social commerce, influencer collaborations, email marketing, or paid ads – to drive engagement and conversions. </a:t>
            </a:r>
          </a:p>
          <a:p>
            <a:pPr marL="171450" indent="-171450">
              <a:buFont typeface="Arial" panose="020B0604020202020204" pitchFamily="34" charset="0"/>
              <a:buChar char="•"/>
              <a:tabLst>
                <a:tab pos="2096770" algn="l"/>
              </a:tabLst>
            </a:pPr>
            <a:r>
              <a:rPr lang="en-GB" sz="1050" dirty="0">
                <a:latin typeface="Arial" panose="020B0604020202020204" pitchFamily="34" charset="0"/>
                <a:cs typeface="Arial" panose="020B0604020202020204" pitchFamily="34" charset="0"/>
              </a:rPr>
              <a:t>Describe the creative expression and messaging strategy, as well as how the campaign aligned with your business goals, whether through hyper-personalisation, automation, or omnichannel integration.</a:t>
            </a:r>
            <a:br>
              <a:rPr lang="en-GB" sz="1050" dirty="0">
                <a:latin typeface="Arial" panose="020B0604020202020204" pitchFamily="34" charset="0"/>
                <a:cs typeface="Arial" panose="020B0604020202020204" pitchFamily="34" charset="0"/>
              </a:rPr>
            </a:br>
            <a:endParaRPr lang="en-SG" sz="1050" b="1"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tabLst>
                <a:tab pos="2096770" algn="l"/>
              </a:tabLst>
            </a:pPr>
            <a:r>
              <a:rPr lang="en-SG"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Strategy (30%)</a:t>
            </a:r>
          </a:p>
        </p:txBody>
      </p:sp>
      <p:sp>
        <p:nvSpPr>
          <p:cNvPr id="7" name="TextBox 6">
            <a:extLst>
              <a:ext uri="{FF2B5EF4-FFF2-40B4-BE49-F238E27FC236}">
                <a16:creationId xmlns:a16="http://schemas.microsoft.com/office/drawing/2014/main" id="{1A1438C7-BFC8-2B7F-646A-3406B21A80D6}"/>
              </a:ext>
            </a:extLst>
          </p:cNvPr>
          <p:cNvSpPr txBox="1"/>
          <p:nvPr/>
        </p:nvSpPr>
        <p:spPr>
          <a:xfrm>
            <a:off x="290945" y="2887682"/>
            <a:ext cx="11610109" cy="3416320"/>
          </a:xfrm>
          <a:prstGeom prst="rect">
            <a:avLst/>
          </a:prstGeom>
          <a:noFill/>
          <a:ln w="12700">
            <a:solidFill>
              <a:schemeClr val="tx1"/>
            </a:solidFill>
          </a:ln>
        </p:spPr>
        <p:txBody>
          <a:bodyPr wrap="square">
            <a:sp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sz="1000" dirty="0"/>
          </a:p>
          <a:p>
            <a:endParaRPr lang="en-GB" dirty="0"/>
          </a:p>
        </p:txBody>
      </p:sp>
    </p:spTree>
    <p:extLst>
      <p:ext uri="{BB962C8B-B14F-4D97-AF65-F5344CB8AC3E}">
        <p14:creationId xmlns:p14="http://schemas.microsoft.com/office/powerpoint/2010/main" val="32383490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11E469-DCF0-3C12-E2D8-F302CF76AE45}"/>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17264C25-CD27-0D22-D1CC-36B4727C0AA9}"/>
              </a:ext>
            </a:extLst>
          </p:cNvPr>
          <p:cNvSpPr txBox="1"/>
          <p:nvPr/>
        </p:nvSpPr>
        <p:spPr>
          <a:xfrm>
            <a:off x="212436" y="1656099"/>
            <a:ext cx="11688618" cy="1148456"/>
          </a:xfrm>
          <a:prstGeom prst="rect">
            <a:avLst/>
          </a:prstGeom>
          <a:noFill/>
        </p:spPr>
        <p:txBody>
          <a:bodyPr wrap="square">
            <a:spAutoFit/>
          </a:bodyPr>
          <a:lstStyle/>
          <a:p>
            <a:pPr marL="171450" indent="-171450">
              <a:buFont typeface="Arial" panose="020B0604020202020204" pitchFamily="34" charset="0"/>
              <a:buChar char="•"/>
              <a:tabLst>
                <a:tab pos="2096770" algn="l"/>
              </a:tabLst>
            </a:pPr>
            <a:r>
              <a:rPr lang="en-GB" sz="1050" dirty="0">
                <a:latin typeface="Arial" panose="020B0604020202020204" pitchFamily="34" charset="0"/>
                <a:cs typeface="Arial" panose="020B0604020202020204" pitchFamily="34" charset="0"/>
              </a:rPr>
              <a:t>Showcase how the campaign came to life, from launch to optimisation. </a:t>
            </a:r>
          </a:p>
          <a:p>
            <a:pPr marL="171450" indent="-171450">
              <a:buFont typeface="Arial" panose="020B0604020202020204" pitchFamily="34" charset="0"/>
              <a:buChar char="•"/>
              <a:tabLst>
                <a:tab pos="2096770" algn="l"/>
              </a:tabLst>
            </a:pPr>
            <a:r>
              <a:rPr lang="en-GB" sz="1050" dirty="0">
                <a:latin typeface="Arial" panose="020B0604020202020204" pitchFamily="34" charset="0"/>
                <a:cs typeface="Arial" panose="020B0604020202020204" pitchFamily="34" charset="0"/>
              </a:rPr>
              <a:t>Describe how you implemented your strategy across chosen platforms, the timeline of key activations, and how various elements – such as content, promotions, interactive experiences, or influencer partnerships – were rolled out. </a:t>
            </a:r>
          </a:p>
          <a:p>
            <a:pPr marL="171450" indent="-171450">
              <a:buFont typeface="Arial" panose="020B0604020202020204" pitchFamily="34" charset="0"/>
              <a:buChar char="•"/>
              <a:tabLst>
                <a:tab pos="2096770" algn="l"/>
              </a:tabLst>
            </a:pPr>
            <a:r>
              <a:rPr lang="en-GB" sz="1050" dirty="0">
                <a:latin typeface="Arial" panose="020B0604020202020204" pitchFamily="34" charset="0"/>
                <a:cs typeface="Arial" panose="020B0604020202020204" pitchFamily="34" charset="0"/>
              </a:rPr>
              <a:t>If you adapted the campaign based on performance insights, consumer feedback, or market trends, highlight those adjustments and their impact on the overall execution.</a:t>
            </a:r>
            <a:endParaRPr lang="en-SG" sz="1050" b="1" dirty="0">
              <a:effectLst/>
              <a:latin typeface="Arial" panose="020B0604020202020204" pitchFamily="34" charset="0"/>
              <a:ea typeface="Calibri" panose="020F0502020204030204" pitchFamily="34" charset="0"/>
              <a:cs typeface="Arial" panose="020B0604020202020204" pitchFamily="34" charset="0"/>
            </a:endParaRPr>
          </a:p>
          <a:p>
            <a:pPr>
              <a:tabLst>
                <a:tab pos="2096770" algn="l"/>
              </a:tabLst>
            </a:pPr>
            <a:endParaRPr lang="en-SG" sz="1400" b="1" dirty="0">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tabLst>
                <a:tab pos="2096770" algn="l"/>
              </a:tabLst>
            </a:pPr>
            <a:r>
              <a:rPr lang="en-SG"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Execution (35%)</a:t>
            </a:r>
          </a:p>
        </p:txBody>
      </p:sp>
      <p:sp>
        <p:nvSpPr>
          <p:cNvPr id="7" name="TextBox 6">
            <a:extLst>
              <a:ext uri="{FF2B5EF4-FFF2-40B4-BE49-F238E27FC236}">
                <a16:creationId xmlns:a16="http://schemas.microsoft.com/office/drawing/2014/main" id="{2E676E19-FE5C-E07C-7426-E8CB27BBAB14}"/>
              </a:ext>
            </a:extLst>
          </p:cNvPr>
          <p:cNvSpPr txBox="1"/>
          <p:nvPr/>
        </p:nvSpPr>
        <p:spPr>
          <a:xfrm>
            <a:off x="290945" y="2804558"/>
            <a:ext cx="11610109" cy="3600986"/>
          </a:xfrm>
          <a:prstGeom prst="rect">
            <a:avLst/>
          </a:prstGeom>
          <a:noFill/>
          <a:ln w="12700">
            <a:solidFill>
              <a:schemeClr val="tx1"/>
            </a:solidFill>
          </a:ln>
        </p:spPr>
        <p:txBody>
          <a:bodyPr wrap="square">
            <a:sp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sz="1000" dirty="0"/>
          </a:p>
          <a:p>
            <a:endParaRPr lang="en-GB" sz="1000" dirty="0"/>
          </a:p>
          <a:p>
            <a:endParaRPr lang="en-GB" sz="1000" dirty="0"/>
          </a:p>
          <a:p>
            <a:endParaRPr lang="en-GB" dirty="0"/>
          </a:p>
          <a:p>
            <a:endParaRPr lang="en-GB" dirty="0"/>
          </a:p>
        </p:txBody>
      </p:sp>
    </p:spTree>
    <p:extLst>
      <p:ext uri="{BB962C8B-B14F-4D97-AF65-F5344CB8AC3E}">
        <p14:creationId xmlns:p14="http://schemas.microsoft.com/office/powerpoint/2010/main" val="1933009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F097FA-CAB2-0143-B67B-3CD98D0896F7}"/>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B6820C3F-BC5A-56A0-26AE-70CEA8E41A2E}"/>
              </a:ext>
            </a:extLst>
          </p:cNvPr>
          <p:cNvSpPr txBox="1"/>
          <p:nvPr/>
        </p:nvSpPr>
        <p:spPr>
          <a:xfrm>
            <a:off x="212436" y="1621368"/>
            <a:ext cx="11610108" cy="1117678"/>
          </a:xfrm>
          <a:prstGeom prst="rect">
            <a:avLst/>
          </a:prstGeom>
          <a:noFill/>
        </p:spPr>
        <p:txBody>
          <a:bodyPr wrap="square">
            <a:spAutoFit/>
          </a:bodyPr>
          <a:lstStyle/>
          <a:p>
            <a:pPr marL="171450" indent="-171450">
              <a:buFont typeface="Arial" panose="020B0604020202020204" pitchFamily="34" charset="0"/>
              <a:buChar char="•"/>
              <a:tabLst>
                <a:tab pos="2096770" algn="l"/>
              </a:tabLst>
            </a:pPr>
            <a:r>
              <a:rPr lang="en-GB" sz="1050" dirty="0">
                <a:latin typeface="Arial" panose="020B0604020202020204" pitchFamily="34" charset="0"/>
                <a:cs typeface="Arial" panose="020B0604020202020204" pitchFamily="34" charset="0"/>
              </a:rPr>
              <a:t>Demonstrate the success of your eCommerce campaign through measurable outcomes. </a:t>
            </a:r>
          </a:p>
          <a:p>
            <a:pPr marL="171450" indent="-171450">
              <a:buFont typeface="Arial" panose="020B0604020202020204" pitchFamily="34" charset="0"/>
              <a:buChar char="•"/>
              <a:tabLst>
                <a:tab pos="2096770" algn="l"/>
              </a:tabLst>
            </a:pPr>
            <a:r>
              <a:rPr lang="en-GB" sz="1050" dirty="0">
                <a:latin typeface="Arial" panose="020B0604020202020204" pitchFamily="34" charset="0"/>
                <a:cs typeface="Arial" panose="020B0604020202020204" pitchFamily="34" charset="0"/>
              </a:rPr>
              <a:t>Provide key performance indicators such as revenue growth, conversion rates, customer acquisition costs, or return on ad spend (ROAS). </a:t>
            </a:r>
          </a:p>
          <a:p>
            <a:pPr marL="171450" indent="-171450">
              <a:buFont typeface="Arial" panose="020B0604020202020204" pitchFamily="34" charset="0"/>
              <a:buChar char="•"/>
              <a:tabLst>
                <a:tab pos="2096770" algn="l"/>
              </a:tabLst>
            </a:pPr>
            <a:r>
              <a:rPr lang="en-GB" sz="1050" dirty="0">
                <a:latin typeface="Arial" panose="020B0604020202020204" pitchFamily="34" charset="0"/>
                <a:cs typeface="Arial" panose="020B0604020202020204" pitchFamily="34" charset="0"/>
              </a:rPr>
              <a:t>Highlight how the campaign influenced consumer behaviour, improved engagement, or strengthened brand loyalty.</a:t>
            </a:r>
          </a:p>
          <a:p>
            <a:pPr marL="171450" indent="-171450">
              <a:buFont typeface="Arial" panose="020B0604020202020204" pitchFamily="34" charset="0"/>
              <a:buChar char="•"/>
              <a:tabLst>
                <a:tab pos="2096770" algn="l"/>
              </a:tabLst>
            </a:pPr>
            <a:r>
              <a:rPr lang="en-GB" sz="1050" dirty="0">
                <a:latin typeface="Arial" panose="020B0604020202020204" pitchFamily="34" charset="0"/>
                <a:cs typeface="Arial" panose="020B0604020202020204" pitchFamily="34" charset="0"/>
              </a:rPr>
              <a:t>If applicable, compare results against industry benchmarks or past performance to showcase the impact on business objectives.</a:t>
            </a:r>
            <a:br>
              <a:rPr lang="en-GB" sz="900" dirty="0"/>
            </a:br>
            <a:endParaRPr lang="en-SG" sz="1200" b="1" dirty="0">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tabLst>
                <a:tab pos="2096770" algn="l"/>
              </a:tabLst>
            </a:pPr>
            <a:r>
              <a:rPr lang="en-SG"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Results (25%)</a:t>
            </a:r>
          </a:p>
        </p:txBody>
      </p:sp>
      <p:sp>
        <p:nvSpPr>
          <p:cNvPr id="7" name="TextBox 6">
            <a:extLst>
              <a:ext uri="{FF2B5EF4-FFF2-40B4-BE49-F238E27FC236}">
                <a16:creationId xmlns:a16="http://schemas.microsoft.com/office/drawing/2014/main" id="{C25B2923-FFF5-736D-02D4-CB72CCA95234}"/>
              </a:ext>
            </a:extLst>
          </p:cNvPr>
          <p:cNvSpPr txBox="1"/>
          <p:nvPr/>
        </p:nvSpPr>
        <p:spPr>
          <a:xfrm>
            <a:off x="290945" y="2707183"/>
            <a:ext cx="11531599" cy="3693319"/>
          </a:xfrm>
          <a:prstGeom prst="rect">
            <a:avLst/>
          </a:prstGeom>
          <a:noFill/>
          <a:ln w="12700">
            <a:solidFill>
              <a:schemeClr val="tx1"/>
            </a:solidFill>
          </a:ln>
        </p:spPr>
        <p:txBody>
          <a:bodyPr wrap="square">
            <a:sp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5611831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C407C3-36F0-E091-C36D-19F8B6704312}"/>
              </a:ext>
            </a:extLst>
          </p:cNvPr>
          <p:cNvSpPr/>
          <p:nvPr/>
        </p:nvSpPr>
        <p:spPr>
          <a:xfrm>
            <a:off x="304800" y="1995055"/>
            <a:ext cx="11582400" cy="4177147"/>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sz="2400"/>
          </a:p>
        </p:txBody>
      </p:sp>
      <p:sp>
        <p:nvSpPr>
          <p:cNvPr id="3" name="TextBox 2"/>
          <p:cNvSpPr txBox="1"/>
          <p:nvPr/>
        </p:nvSpPr>
        <p:spPr>
          <a:xfrm>
            <a:off x="508000" y="2798723"/>
            <a:ext cx="11176000" cy="218521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DECLARATION </a:t>
            </a:r>
          </a:p>
          <a:p>
            <a:r>
              <a:rPr lang="en-US" sz="1600" b="1" dirty="0">
                <a:latin typeface="Arial" panose="020B0604020202020204" pitchFamily="34" charset="0"/>
                <a:cs typeface="Arial" panose="020B0604020202020204" pitchFamily="34" charset="0"/>
              </a:rPr>
              <a:t> </a:t>
            </a:r>
          </a:p>
          <a:p>
            <a:r>
              <a:rPr lang="en-US" sz="1600" b="1" dirty="0">
                <a:latin typeface="Arial" panose="020B0604020202020204" pitchFamily="34" charset="0"/>
                <a:cs typeface="Arial" panose="020B0604020202020204" pitchFamily="34" charset="0"/>
                <a:sym typeface="Wingdings 2"/>
              </a:rPr>
              <a:t></a:t>
            </a:r>
            <a:r>
              <a:rPr lang="en-US" sz="1600" dirty="0">
                <a:latin typeface="Arial" panose="020B0604020202020204" pitchFamily="34" charset="0"/>
                <a:cs typeface="Arial" panose="020B0604020202020204" pitchFamily="34" charset="0"/>
              </a:rPr>
              <a:t> 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600" b="1" dirty="0">
              <a:latin typeface="Arial" panose="020B0604020202020204" pitchFamily="34" charset="0"/>
              <a:cs typeface="Arial" panose="020B0604020202020204" pitchFamily="34" charset="0"/>
            </a:endParaRPr>
          </a:p>
          <a:p>
            <a:pPr algn="ctr"/>
            <a:r>
              <a:rPr lang="en-AU" sz="1600" b="1" dirty="0">
                <a:latin typeface="Arial" panose="020B0604020202020204" pitchFamily="34" charset="0"/>
                <a:cs typeface="Arial" panose="020B0604020202020204" pitchFamily="34" charset="0"/>
              </a:rPr>
              <a:t>-THE END- </a:t>
            </a:r>
            <a:endParaRPr lang="en-US" sz="1600" b="1" dirty="0">
              <a:latin typeface="Arial" panose="020B0604020202020204" pitchFamily="34" charset="0"/>
              <a:cs typeface="Arial" panose="020B0604020202020204" pitchFamily="34" charset="0"/>
            </a:endParaRPr>
          </a:p>
          <a:p>
            <a:endParaRPr lang="en-SG"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71054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TotalTime>
  <Words>890</Words>
  <Application>Microsoft Office PowerPoint</Application>
  <PresentationFormat>Widescreen</PresentationFormat>
  <Paragraphs>85</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Helvetica CE 55 Roman</vt:lpstr>
      <vt:lpstr>Arial</vt:lpstr>
      <vt:lpstr>Calibri</vt:lpstr>
      <vt:lpstr>Calibri Light</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13</cp:revision>
  <dcterms:created xsi:type="dcterms:W3CDTF">2023-04-17T03:38:26Z</dcterms:created>
  <dcterms:modified xsi:type="dcterms:W3CDTF">2026-02-03T08:08:23Z</dcterms:modified>
</cp:coreProperties>
</file>